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96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38" y="66547"/>
            <a:ext cx="9022715" cy="6698615"/>
            <a:chOff x="62138" y="66547"/>
            <a:chExt cx="9022715" cy="6698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13" y="69722"/>
              <a:ext cx="9013408" cy="66922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313" y="69722"/>
              <a:ext cx="9013825" cy="6692265"/>
            </a:xfrm>
            <a:custGeom>
              <a:avLst/>
              <a:gdLst/>
              <a:ahLst/>
              <a:cxnLst/>
              <a:rect l="l" t="t" r="r" b="b"/>
              <a:pathLst>
                <a:path w="9013825" h="6692265">
                  <a:moveTo>
                    <a:pt x="0" y="329946"/>
                  </a:moveTo>
                  <a:lnTo>
                    <a:pt x="3576" y="281184"/>
                  </a:lnTo>
                  <a:lnTo>
                    <a:pt x="13965" y="234645"/>
                  </a:lnTo>
                  <a:lnTo>
                    <a:pt x="30657" y="190840"/>
                  </a:lnTo>
                  <a:lnTo>
                    <a:pt x="53141" y="150277"/>
                  </a:lnTo>
                  <a:lnTo>
                    <a:pt x="80907" y="113468"/>
                  </a:lnTo>
                  <a:lnTo>
                    <a:pt x="113445" y="80923"/>
                  </a:lnTo>
                  <a:lnTo>
                    <a:pt x="150245" y="53151"/>
                  </a:lnTo>
                  <a:lnTo>
                    <a:pt x="190796" y="30662"/>
                  </a:lnTo>
                  <a:lnTo>
                    <a:pt x="234589" y="13967"/>
                  </a:lnTo>
                  <a:lnTo>
                    <a:pt x="281114" y="3576"/>
                  </a:lnTo>
                  <a:lnTo>
                    <a:pt x="329859" y="0"/>
                  </a:lnTo>
                  <a:lnTo>
                    <a:pt x="8683462" y="0"/>
                  </a:lnTo>
                  <a:lnTo>
                    <a:pt x="8732224" y="3576"/>
                  </a:lnTo>
                  <a:lnTo>
                    <a:pt x="8778762" y="13967"/>
                  </a:lnTo>
                  <a:lnTo>
                    <a:pt x="8822568" y="30662"/>
                  </a:lnTo>
                  <a:lnTo>
                    <a:pt x="8863130" y="53151"/>
                  </a:lnTo>
                  <a:lnTo>
                    <a:pt x="8899939" y="80923"/>
                  </a:lnTo>
                  <a:lnTo>
                    <a:pt x="8932485" y="113468"/>
                  </a:lnTo>
                  <a:lnTo>
                    <a:pt x="8960257" y="150277"/>
                  </a:lnTo>
                  <a:lnTo>
                    <a:pt x="8982745" y="190840"/>
                  </a:lnTo>
                  <a:lnTo>
                    <a:pt x="8999440" y="234645"/>
                  </a:lnTo>
                  <a:lnTo>
                    <a:pt x="9009831" y="281184"/>
                  </a:lnTo>
                  <a:lnTo>
                    <a:pt x="9013408" y="329946"/>
                  </a:lnTo>
                  <a:lnTo>
                    <a:pt x="9013408" y="6362369"/>
                  </a:lnTo>
                  <a:lnTo>
                    <a:pt x="9009831" y="6411115"/>
                  </a:lnTo>
                  <a:lnTo>
                    <a:pt x="8999440" y="6457639"/>
                  </a:lnTo>
                  <a:lnTo>
                    <a:pt x="8982745" y="6501432"/>
                  </a:lnTo>
                  <a:lnTo>
                    <a:pt x="8960257" y="6541984"/>
                  </a:lnTo>
                  <a:lnTo>
                    <a:pt x="8932485" y="6578785"/>
                  </a:lnTo>
                  <a:lnTo>
                    <a:pt x="8899939" y="6611323"/>
                  </a:lnTo>
                  <a:lnTo>
                    <a:pt x="8863130" y="6639090"/>
                  </a:lnTo>
                  <a:lnTo>
                    <a:pt x="8822568" y="6661574"/>
                  </a:lnTo>
                  <a:lnTo>
                    <a:pt x="8778762" y="6678266"/>
                  </a:lnTo>
                  <a:lnTo>
                    <a:pt x="8732224" y="6688655"/>
                  </a:lnTo>
                  <a:lnTo>
                    <a:pt x="8683462" y="6692231"/>
                  </a:lnTo>
                  <a:lnTo>
                    <a:pt x="329859" y="6692231"/>
                  </a:lnTo>
                  <a:lnTo>
                    <a:pt x="281114" y="6688655"/>
                  </a:lnTo>
                  <a:lnTo>
                    <a:pt x="234589" y="6678266"/>
                  </a:lnTo>
                  <a:lnTo>
                    <a:pt x="190796" y="6661574"/>
                  </a:lnTo>
                  <a:lnTo>
                    <a:pt x="150245" y="6639090"/>
                  </a:lnTo>
                  <a:lnTo>
                    <a:pt x="113445" y="6611323"/>
                  </a:lnTo>
                  <a:lnTo>
                    <a:pt x="80907" y="6578785"/>
                  </a:lnTo>
                  <a:lnTo>
                    <a:pt x="53141" y="6541984"/>
                  </a:lnTo>
                  <a:lnTo>
                    <a:pt x="30657" y="6501432"/>
                  </a:lnTo>
                  <a:lnTo>
                    <a:pt x="13965" y="6457639"/>
                  </a:lnTo>
                  <a:lnTo>
                    <a:pt x="3576" y="6411115"/>
                  </a:lnTo>
                  <a:lnTo>
                    <a:pt x="0" y="6362369"/>
                  </a:lnTo>
                  <a:lnTo>
                    <a:pt x="0" y="32994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31" y="1396688"/>
              <a:ext cx="9022080" cy="120650"/>
            </a:xfrm>
            <a:custGeom>
              <a:avLst/>
              <a:gdLst/>
              <a:ahLst/>
              <a:cxnLst/>
              <a:rect l="l" t="t" r="r" b="b"/>
              <a:pathLst>
                <a:path w="9022080" h="120650">
                  <a:moveTo>
                    <a:pt x="9021572" y="0"/>
                  </a:moveTo>
                  <a:lnTo>
                    <a:pt x="0" y="0"/>
                  </a:lnTo>
                  <a:lnTo>
                    <a:pt x="0" y="120580"/>
                  </a:lnTo>
                  <a:lnTo>
                    <a:pt x="9021572" y="120580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931" y="2976711"/>
              <a:ext cx="9022080" cy="111125"/>
            </a:xfrm>
            <a:custGeom>
              <a:avLst/>
              <a:gdLst/>
              <a:ahLst/>
              <a:cxnLst/>
              <a:rect l="l" t="t" r="r" b="b"/>
              <a:pathLst>
                <a:path w="9022080" h="111125">
                  <a:moveTo>
                    <a:pt x="9021572" y="0"/>
                  </a:moveTo>
                  <a:lnTo>
                    <a:pt x="0" y="0"/>
                  </a:lnTo>
                  <a:lnTo>
                    <a:pt x="0" y="110531"/>
                  </a:lnTo>
                  <a:lnTo>
                    <a:pt x="9021572" y="110531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62200" y="4038600"/>
            <a:ext cx="5410200" cy="48987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ru-RU" sz="2600" dirty="0" smtClean="0">
                <a:solidFill>
                  <a:srgbClr val="696363"/>
                </a:solidFill>
                <a:latin typeface="Cambria"/>
                <a:cs typeface="Cambria"/>
              </a:rPr>
              <a:t>ГБОУ СОШ с. </a:t>
            </a:r>
            <a:r>
              <a:rPr lang="ru-RU" sz="2600" dirty="0" err="1" smtClean="0">
                <a:solidFill>
                  <a:srgbClr val="696363"/>
                </a:solidFill>
                <a:latin typeface="Cambria"/>
                <a:cs typeface="Cambria"/>
              </a:rPr>
              <a:t>Самовольно-Ивановка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04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Презентация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приготовлении</a:t>
            </a:r>
            <a:endParaRPr sz="3200">
              <a:latin typeface="Calibri"/>
              <a:cs typeface="Calibri"/>
            </a:endParaRPr>
          </a:p>
          <a:p>
            <a:pPr marL="1897380" marR="1894839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поварами</a:t>
            </a:r>
            <a:r>
              <a:rPr sz="3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школьной</a:t>
            </a:r>
            <a:r>
              <a:rPr sz="3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столовой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горячего</a:t>
            </a:r>
            <a:r>
              <a:rPr sz="32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завтрака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2211"/>
            <a:ext cx="451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Приятного</a:t>
            </a:r>
            <a:r>
              <a:rPr spc="-220" dirty="0"/>
              <a:t> </a:t>
            </a:r>
            <a:r>
              <a:rPr spc="-10" dirty="0"/>
              <a:t>аппетита!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6" y="1623060"/>
            <a:ext cx="7744967" cy="4046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70382"/>
            <a:ext cx="4090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Школьный</a:t>
            </a:r>
            <a:r>
              <a:rPr spc="-170" dirty="0"/>
              <a:t> </a:t>
            </a:r>
            <a:r>
              <a:rPr spc="-10" dirty="0"/>
              <a:t>завтрак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551203"/>
            <a:ext cx="2080895" cy="40805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spc="-10" dirty="0">
                <a:latin typeface="Cambria"/>
                <a:cs typeface="Cambria"/>
              </a:rPr>
              <a:t>Школьные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Cambria"/>
                <a:cs typeface="Cambria"/>
              </a:rPr>
              <a:t>завтраки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это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не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только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Cambria"/>
                <a:cs typeface="Cambria"/>
              </a:rPr>
              <a:t>важная</a:t>
            </a:r>
            <a:endParaRPr sz="1800">
              <a:latin typeface="Cambria"/>
              <a:cs typeface="Cambria"/>
            </a:endParaRPr>
          </a:p>
          <a:p>
            <a:pPr marL="12700" marR="548005">
              <a:lnSpc>
                <a:spcPts val="2760"/>
              </a:lnSpc>
              <a:spcBef>
                <a:spcPts val="195"/>
              </a:spcBef>
            </a:pPr>
            <a:r>
              <a:rPr sz="1800" spc="-10" dirty="0">
                <a:latin typeface="Cambria"/>
                <a:cs typeface="Cambria"/>
              </a:rPr>
              <a:t>составляющая дневного</a:t>
            </a:r>
            <a:endParaRPr sz="1800">
              <a:latin typeface="Cambria"/>
              <a:cs typeface="Cambria"/>
            </a:endParaRPr>
          </a:p>
          <a:p>
            <a:pPr marL="12700" marR="252095">
              <a:lnSpc>
                <a:spcPts val="2760"/>
              </a:lnSpc>
            </a:pPr>
            <a:r>
              <a:rPr sz="1800" dirty="0">
                <a:latin typeface="Cambria"/>
                <a:cs typeface="Cambria"/>
              </a:rPr>
              <a:t>рациона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ребенка, </a:t>
            </a:r>
            <a:r>
              <a:rPr sz="1800" dirty="0">
                <a:latin typeface="Cambria"/>
                <a:cs typeface="Cambria"/>
              </a:rPr>
              <a:t>но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основа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его </a:t>
            </a:r>
            <a:r>
              <a:rPr sz="1800" spc="-10" dirty="0">
                <a:latin typeface="Cambria"/>
                <a:cs typeface="Cambria"/>
              </a:rPr>
              <a:t>физического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часть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Cambria"/>
                <a:cs typeface="Cambria"/>
              </a:rPr>
              <a:t>интеллектуального развития.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026" name="Picture 2" descr="C:\Users\Компютер 1\Desktop\IMG-108c3b091beb704edb83163b8882370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38862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85673"/>
            <a:ext cx="5779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ЗДОРОВОЕ</a:t>
            </a:r>
            <a:r>
              <a:rPr sz="3600" spc="-100" dirty="0"/>
              <a:t> </a:t>
            </a:r>
            <a:r>
              <a:rPr sz="3600" spc="-10" dirty="0"/>
              <a:t>ПИТАНИЕ</a:t>
            </a:r>
            <a:r>
              <a:rPr sz="3600" spc="-75" dirty="0"/>
              <a:t> </a:t>
            </a:r>
            <a:r>
              <a:rPr sz="3600" dirty="0"/>
              <a:t>–</a:t>
            </a:r>
            <a:r>
              <a:rPr sz="3600" spc="-85" dirty="0"/>
              <a:t> </a:t>
            </a:r>
            <a:r>
              <a:rPr sz="3600" spc="-10" dirty="0"/>
              <a:t>ЗАЛОГ </a:t>
            </a:r>
            <a:r>
              <a:rPr sz="3600" dirty="0"/>
              <a:t>ХОРОШЕЙ</a:t>
            </a:r>
            <a:r>
              <a:rPr sz="3600" spc="-130" dirty="0"/>
              <a:t> </a:t>
            </a:r>
            <a:r>
              <a:rPr sz="3600" spc="-10" dirty="0"/>
              <a:t>УСПЕВАЕМОСТИ!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444" y="1575562"/>
            <a:ext cx="1674495" cy="421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05"/>
              </a:spcBef>
            </a:pPr>
            <a:r>
              <a:rPr sz="1700" dirty="0">
                <a:latin typeface="Cambria"/>
                <a:cs typeface="Cambria"/>
              </a:rPr>
              <a:t>Рано</a:t>
            </a:r>
            <a:r>
              <a:rPr sz="1700" spc="-5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утром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на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839"/>
              </a:lnSpc>
            </a:pPr>
            <a:r>
              <a:rPr sz="1700" spc="-10" dirty="0">
                <a:latin typeface="Cambria"/>
                <a:cs typeface="Cambria"/>
              </a:rPr>
              <a:t>рассвете,</a:t>
            </a:r>
            <a:endParaRPr sz="1700">
              <a:latin typeface="Cambria"/>
              <a:cs typeface="Cambria"/>
            </a:endParaRPr>
          </a:p>
          <a:p>
            <a:pPr marL="12700" marR="172720">
              <a:lnSpc>
                <a:spcPts val="1630"/>
              </a:lnSpc>
              <a:spcBef>
                <a:spcPts val="585"/>
              </a:spcBef>
            </a:pPr>
            <a:r>
              <a:rPr sz="1700" spc="-25" dirty="0">
                <a:latin typeface="Cambria"/>
                <a:cs typeface="Cambria"/>
              </a:rPr>
              <a:t>Когда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спят</a:t>
            </a:r>
            <a:r>
              <a:rPr sz="1700" spc="-25" dirty="0">
                <a:latin typeface="Cambria"/>
                <a:cs typeface="Cambria"/>
              </a:rPr>
              <a:t> еще все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700" spc="-10" dirty="0">
                <a:latin typeface="Cambria"/>
                <a:cs typeface="Cambria"/>
              </a:rPr>
              <a:t>дети,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  <a:spcBef>
                <a:spcPts val="190"/>
              </a:spcBef>
            </a:pPr>
            <a:r>
              <a:rPr sz="1700" dirty="0">
                <a:latin typeface="Cambria"/>
                <a:cs typeface="Cambria"/>
              </a:rPr>
              <a:t>Повара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наши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835"/>
              </a:lnSpc>
            </a:pPr>
            <a:r>
              <a:rPr sz="1700" spc="-10" dirty="0">
                <a:latin typeface="Cambria"/>
                <a:cs typeface="Cambria"/>
              </a:rPr>
              <a:t>спешат,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80000"/>
              </a:lnSpc>
              <a:spcBef>
                <a:spcPts val="605"/>
              </a:spcBef>
            </a:pPr>
            <a:r>
              <a:rPr sz="1700" dirty="0">
                <a:latin typeface="Cambria"/>
                <a:cs typeface="Cambria"/>
              </a:rPr>
              <a:t>Приготовить</a:t>
            </a:r>
            <a:r>
              <a:rPr sz="1700" spc="-80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всё </a:t>
            </a:r>
            <a:r>
              <a:rPr sz="1700" spc="-10" dirty="0">
                <a:latin typeface="Cambria"/>
                <a:cs typeface="Cambria"/>
              </a:rPr>
              <a:t>хотят.</a:t>
            </a:r>
            <a:endParaRPr sz="1700">
              <a:latin typeface="Cambria"/>
              <a:cs typeface="Cambria"/>
            </a:endParaRPr>
          </a:p>
          <a:p>
            <a:pPr marL="12700" marR="140970">
              <a:lnSpc>
                <a:spcPts val="1630"/>
              </a:lnSpc>
              <a:spcBef>
                <a:spcPts val="585"/>
              </a:spcBef>
            </a:pPr>
            <a:r>
              <a:rPr sz="1700" dirty="0">
                <a:latin typeface="Cambria"/>
                <a:cs typeface="Cambria"/>
              </a:rPr>
              <a:t>Чтобы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вкусные котлеты</a:t>
            </a:r>
            <a:endParaRPr sz="1700">
              <a:latin typeface="Cambria"/>
              <a:cs typeface="Cambria"/>
            </a:endParaRPr>
          </a:p>
          <a:p>
            <a:pPr marL="12700" marR="144780">
              <a:lnSpc>
                <a:spcPts val="1639"/>
              </a:lnSpc>
              <a:spcBef>
                <a:spcPts val="595"/>
              </a:spcBef>
            </a:pPr>
            <a:r>
              <a:rPr sz="1700" spc="-10" dirty="0">
                <a:latin typeface="Cambria"/>
                <a:cs typeface="Cambria"/>
              </a:rPr>
              <a:t>Уплетали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наши </a:t>
            </a:r>
            <a:r>
              <a:rPr sz="1700" spc="-10" dirty="0">
                <a:latin typeface="Cambria"/>
                <a:cs typeface="Cambria"/>
              </a:rPr>
              <a:t>дети.</a:t>
            </a:r>
            <a:endParaRPr sz="1700">
              <a:latin typeface="Cambria"/>
              <a:cs typeface="Cambria"/>
            </a:endParaRPr>
          </a:p>
          <a:p>
            <a:pPr marL="12700" marR="547370">
              <a:lnSpc>
                <a:spcPts val="1630"/>
              </a:lnSpc>
              <a:spcBef>
                <a:spcPts val="595"/>
              </a:spcBef>
            </a:pPr>
            <a:r>
              <a:rPr sz="1700" dirty="0">
                <a:latin typeface="Cambria"/>
                <a:cs typeface="Cambria"/>
              </a:rPr>
              <a:t>И</a:t>
            </a:r>
            <a:r>
              <a:rPr sz="1700" spc="-3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полезное какао,</a:t>
            </a:r>
            <a:endParaRPr sz="1700">
              <a:latin typeface="Cambria"/>
              <a:cs typeface="Cambria"/>
            </a:endParaRPr>
          </a:p>
          <a:p>
            <a:pPr marL="12700" marR="455295">
              <a:lnSpc>
                <a:spcPct val="80000"/>
              </a:lnSpc>
              <a:spcBef>
                <a:spcPts val="620"/>
              </a:spcBef>
            </a:pPr>
            <a:r>
              <a:rPr sz="1700" dirty="0">
                <a:latin typeface="Cambria"/>
                <a:cs typeface="Cambria"/>
              </a:rPr>
              <a:t>Чтоб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учится хорошо!</a:t>
            </a:r>
            <a:endParaRPr sz="1700">
              <a:latin typeface="Cambria"/>
              <a:cs typeface="Cambria"/>
            </a:endParaRPr>
          </a:p>
        </p:txBody>
      </p:sp>
      <p:pic>
        <p:nvPicPr>
          <p:cNvPr id="2051" name="Picture 3" descr="C:\Users\Компютер 1\Desktop\IMG-aafabf1acb0b179d17d0a9970d5cb3c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3094222"/>
            <a:ext cx="8704543" cy="16676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0416" y="232613"/>
            <a:ext cx="74574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134745" algn="r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«Только</a:t>
            </a:r>
            <a:r>
              <a:rPr sz="3600" i="1" spc="-20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живая</a:t>
            </a:r>
            <a:r>
              <a:rPr sz="3600" i="1" spc="-25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свежая</a:t>
            </a:r>
            <a:r>
              <a:rPr sz="3600" i="1" spc="-20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пища</a:t>
            </a:r>
            <a:r>
              <a:rPr sz="3600" i="1" spc="-25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spc="-10" dirty="0">
                <a:solidFill>
                  <a:srgbClr val="696363"/>
                </a:solidFill>
                <a:latin typeface="Monotype Corsiva"/>
                <a:cs typeface="Monotype Corsiva"/>
              </a:rPr>
              <a:t>может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сделать</a:t>
            </a:r>
            <a:r>
              <a:rPr sz="3600" i="1" spc="-30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человека</a:t>
            </a:r>
            <a:r>
              <a:rPr sz="3600" i="1" spc="-20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способным</a:t>
            </a:r>
            <a:r>
              <a:rPr sz="3600" i="1" spc="-25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spc="-10" dirty="0">
                <a:solidFill>
                  <a:srgbClr val="696363"/>
                </a:solidFill>
                <a:latin typeface="Monotype Corsiva"/>
                <a:cs typeface="Monotype Corsiva"/>
              </a:rPr>
              <a:t>воспринимать</a:t>
            </a:r>
            <a:endParaRPr sz="3600">
              <a:latin typeface="Monotype Corsiva"/>
              <a:cs typeface="Monotype Corsiva"/>
            </a:endParaRPr>
          </a:p>
          <a:p>
            <a:pPr marR="5080" algn="r">
              <a:lnSpc>
                <a:spcPct val="100000"/>
              </a:lnSpc>
            </a:pP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и</a:t>
            </a:r>
            <a:r>
              <a:rPr sz="3600" i="1" spc="-25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dirty="0">
                <a:solidFill>
                  <a:srgbClr val="696363"/>
                </a:solidFill>
                <a:latin typeface="Monotype Corsiva"/>
                <a:cs typeface="Monotype Corsiva"/>
              </a:rPr>
              <a:t>понимать</a:t>
            </a:r>
            <a:r>
              <a:rPr sz="3600" i="1" spc="-15" dirty="0">
                <a:solidFill>
                  <a:srgbClr val="696363"/>
                </a:solidFill>
                <a:latin typeface="Monotype Corsiva"/>
                <a:cs typeface="Monotype Corsiva"/>
              </a:rPr>
              <a:t> </a:t>
            </a:r>
            <a:r>
              <a:rPr sz="3600" i="1" spc="-10" dirty="0">
                <a:solidFill>
                  <a:srgbClr val="696363"/>
                </a:solidFill>
                <a:latin typeface="Monotype Corsiva"/>
                <a:cs typeface="Monotype Corsiva"/>
              </a:rPr>
              <a:t>истину».</a:t>
            </a:r>
            <a:endParaRPr sz="3600">
              <a:latin typeface="Monotype Corsiva"/>
              <a:cs typeface="Monotype Corsiva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696363"/>
                </a:solidFill>
                <a:latin typeface="Monotype Corsiva"/>
                <a:cs typeface="Monotype Corsiva"/>
              </a:rPr>
              <a:t>Пифагор.</a:t>
            </a:r>
            <a:endParaRPr sz="3600">
              <a:latin typeface="Monotype Corsiva"/>
              <a:cs typeface="Monotype Corsi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3058"/>
            <a:ext cx="3130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Каша</a:t>
            </a:r>
            <a:r>
              <a:rPr sz="3600" spc="-35" dirty="0"/>
              <a:t> </a:t>
            </a:r>
            <a:r>
              <a:rPr sz="3600" spc="-10" dirty="0"/>
              <a:t>«Дружба»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444" y="1011427"/>
            <a:ext cx="3468370" cy="47028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92075" indent="-274320">
              <a:lnSpc>
                <a:spcPts val="2810"/>
              </a:lnSpc>
              <a:spcBef>
                <a:spcPts val="455"/>
              </a:spcBef>
            </a:pPr>
            <a:r>
              <a:rPr sz="2600" i="1" dirty="0">
                <a:latin typeface="Monotype Corsiva"/>
                <a:cs typeface="Monotype Corsiva"/>
              </a:rPr>
              <a:t>В</a:t>
            </a:r>
            <a:r>
              <a:rPr sz="2600" i="1" spc="-1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кипящую</a:t>
            </a:r>
            <a:r>
              <a:rPr sz="2600" i="1" spc="-20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воду </a:t>
            </a:r>
            <a:r>
              <a:rPr sz="2600" i="1" spc="-10" dirty="0">
                <a:latin typeface="Monotype Corsiva"/>
                <a:cs typeface="Monotype Corsiva"/>
              </a:rPr>
              <a:t>всыпают </a:t>
            </a:r>
            <a:r>
              <a:rPr sz="2600" i="1" dirty="0">
                <a:latin typeface="Monotype Corsiva"/>
                <a:cs typeface="Monotype Corsiva"/>
              </a:rPr>
              <a:t>подготовленную</a:t>
            </a:r>
            <a:r>
              <a:rPr sz="2600" i="1" spc="-55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рисовую </a:t>
            </a:r>
            <a:r>
              <a:rPr sz="2600" i="1" dirty="0">
                <a:latin typeface="Monotype Corsiva"/>
                <a:cs typeface="Monotype Corsiva"/>
              </a:rPr>
              <a:t>крупу</a:t>
            </a:r>
            <a:r>
              <a:rPr sz="2600" i="1" spc="-10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и</a:t>
            </a:r>
            <a:r>
              <a:rPr sz="2600" i="1" spc="-5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варят,</a:t>
            </a:r>
            <a:endParaRPr sz="2600">
              <a:latin typeface="Monotype Corsiva"/>
              <a:cs typeface="Monotype Corsiva"/>
            </a:endParaRPr>
          </a:p>
          <a:p>
            <a:pPr marL="286385">
              <a:lnSpc>
                <a:spcPts val="2610"/>
              </a:lnSpc>
            </a:pPr>
            <a:r>
              <a:rPr sz="2600" i="1" dirty="0">
                <a:latin typeface="Monotype Corsiva"/>
                <a:cs typeface="Monotype Corsiva"/>
              </a:rPr>
              <a:t>периодически</a:t>
            </a:r>
            <a:r>
              <a:rPr sz="2600" i="1" spc="-10" dirty="0">
                <a:latin typeface="Monotype Corsiva"/>
                <a:cs typeface="Monotype Corsiva"/>
              </a:rPr>
              <a:t> помешивая,</a:t>
            </a:r>
            <a:endParaRPr sz="2600">
              <a:latin typeface="Monotype Corsiva"/>
              <a:cs typeface="Monotype Corsiva"/>
            </a:endParaRPr>
          </a:p>
          <a:p>
            <a:pPr marL="286385" marR="56515">
              <a:lnSpc>
                <a:spcPts val="2810"/>
              </a:lnSpc>
              <a:spcBef>
                <a:spcPts val="195"/>
              </a:spcBef>
            </a:pPr>
            <a:r>
              <a:rPr sz="2600" i="1" dirty="0">
                <a:latin typeface="Monotype Corsiva"/>
                <a:cs typeface="Monotype Corsiva"/>
              </a:rPr>
              <a:t>затем</a:t>
            </a:r>
            <a:r>
              <a:rPr sz="2600" i="1" spc="-40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добавляют</a:t>
            </a:r>
            <a:r>
              <a:rPr sz="2600" i="1" spc="-40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пшено, </a:t>
            </a:r>
            <a:r>
              <a:rPr sz="2600" i="1" dirty="0">
                <a:latin typeface="Monotype Corsiva"/>
                <a:cs typeface="Monotype Corsiva"/>
              </a:rPr>
              <a:t>продолжают</a:t>
            </a:r>
            <a:r>
              <a:rPr sz="2600" i="1" spc="-4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варку</a:t>
            </a:r>
            <a:r>
              <a:rPr sz="2600" i="1" spc="-10" dirty="0">
                <a:latin typeface="Monotype Corsiva"/>
                <a:cs typeface="Monotype Corsiva"/>
              </a:rPr>
              <a:t> </a:t>
            </a:r>
            <a:r>
              <a:rPr sz="2600" i="1" spc="-25" dirty="0">
                <a:latin typeface="Monotype Corsiva"/>
                <a:cs typeface="Monotype Corsiva"/>
              </a:rPr>
              <a:t>до</a:t>
            </a:r>
            <a:endParaRPr sz="2600">
              <a:latin typeface="Monotype Corsiva"/>
              <a:cs typeface="Monotype Corsiva"/>
            </a:endParaRPr>
          </a:p>
          <a:p>
            <a:pPr marL="286385">
              <a:lnSpc>
                <a:spcPts val="2610"/>
              </a:lnSpc>
            </a:pPr>
            <a:r>
              <a:rPr sz="2600" i="1" dirty="0">
                <a:latin typeface="Monotype Corsiva"/>
                <a:cs typeface="Monotype Corsiva"/>
              </a:rPr>
              <a:t>полуготовности,</a:t>
            </a:r>
            <a:r>
              <a:rPr sz="2600" i="1" spc="-50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после</a:t>
            </a:r>
            <a:endParaRPr sz="2600">
              <a:latin typeface="Monotype Corsiva"/>
              <a:cs typeface="Monotype Corsiva"/>
            </a:endParaRPr>
          </a:p>
          <a:p>
            <a:pPr marL="286385" marR="45085">
              <a:lnSpc>
                <a:spcPts val="2810"/>
              </a:lnSpc>
              <a:spcBef>
                <a:spcPts val="195"/>
              </a:spcBef>
            </a:pPr>
            <a:r>
              <a:rPr sz="2600" i="1" dirty="0">
                <a:latin typeface="Monotype Corsiva"/>
                <a:cs typeface="Monotype Corsiva"/>
              </a:rPr>
              <a:t>этого</a:t>
            </a:r>
            <a:r>
              <a:rPr sz="2600" i="1" spc="-3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добавляют</a:t>
            </a:r>
            <a:r>
              <a:rPr sz="2600" i="1" spc="-35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горячее </a:t>
            </a:r>
            <a:r>
              <a:rPr sz="2600" i="1" dirty="0">
                <a:latin typeface="Monotype Corsiva"/>
                <a:cs typeface="Monotype Corsiva"/>
              </a:rPr>
              <a:t>молоко,</a:t>
            </a:r>
            <a:r>
              <a:rPr sz="2600" i="1" spc="-40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соль,</a:t>
            </a:r>
            <a:r>
              <a:rPr sz="2600" i="1" spc="-1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сахар</a:t>
            </a:r>
            <a:r>
              <a:rPr sz="2600" i="1" spc="-25" dirty="0">
                <a:latin typeface="Monotype Corsiva"/>
                <a:cs typeface="Monotype Corsiva"/>
              </a:rPr>
              <a:t> </a:t>
            </a:r>
            <a:r>
              <a:rPr sz="2600" i="1" spc="-50" dirty="0">
                <a:latin typeface="Monotype Corsiva"/>
                <a:cs typeface="Monotype Corsiva"/>
              </a:rPr>
              <a:t>и</a:t>
            </a:r>
            <a:endParaRPr sz="2600">
              <a:latin typeface="Monotype Corsiva"/>
              <a:cs typeface="Monotype Corsiva"/>
            </a:endParaRPr>
          </a:p>
          <a:p>
            <a:pPr marL="286385">
              <a:lnSpc>
                <a:spcPts val="2610"/>
              </a:lnSpc>
            </a:pPr>
            <a:r>
              <a:rPr sz="2600" i="1" dirty="0">
                <a:latin typeface="Monotype Corsiva"/>
                <a:cs typeface="Monotype Corsiva"/>
              </a:rPr>
              <a:t>продолжают</a:t>
            </a:r>
            <a:r>
              <a:rPr sz="2600" i="1" spc="-4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варку</a:t>
            </a:r>
            <a:r>
              <a:rPr sz="2600" i="1" spc="-10" dirty="0">
                <a:latin typeface="Monotype Corsiva"/>
                <a:cs typeface="Monotype Corsiva"/>
              </a:rPr>
              <a:t> </a:t>
            </a:r>
            <a:r>
              <a:rPr sz="2600" i="1" spc="-25" dirty="0">
                <a:latin typeface="Monotype Corsiva"/>
                <a:cs typeface="Monotype Corsiva"/>
              </a:rPr>
              <a:t>до</a:t>
            </a:r>
            <a:endParaRPr sz="2600">
              <a:latin typeface="Monotype Corsiva"/>
              <a:cs typeface="Monotype Corsiva"/>
            </a:endParaRPr>
          </a:p>
          <a:p>
            <a:pPr marL="286385" marR="478155">
              <a:lnSpc>
                <a:spcPts val="2810"/>
              </a:lnSpc>
              <a:spcBef>
                <a:spcPts val="200"/>
              </a:spcBef>
            </a:pPr>
            <a:r>
              <a:rPr sz="2600" i="1" dirty="0">
                <a:latin typeface="Monotype Corsiva"/>
                <a:cs typeface="Monotype Corsiva"/>
              </a:rPr>
              <a:t>готовности.</a:t>
            </a:r>
            <a:r>
              <a:rPr sz="2600" i="1" spc="-40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Горячую </a:t>
            </a:r>
            <a:r>
              <a:rPr sz="2600" i="1" dirty="0">
                <a:latin typeface="Monotype Corsiva"/>
                <a:cs typeface="Monotype Corsiva"/>
              </a:rPr>
              <a:t>кашу</a:t>
            </a:r>
            <a:r>
              <a:rPr sz="2600" i="1" spc="-2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отпускают</a:t>
            </a:r>
            <a:r>
              <a:rPr sz="2600" i="1" spc="-5" dirty="0">
                <a:latin typeface="Monotype Corsiva"/>
                <a:cs typeface="Monotype Corsiva"/>
              </a:rPr>
              <a:t> </a:t>
            </a:r>
            <a:r>
              <a:rPr sz="2600" i="1" spc="-50" dirty="0">
                <a:latin typeface="Monotype Corsiva"/>
                <a:cs typeface="Monotype Corsiva"/>
              </a:rPr>
              <a:t>с</a:t>
            </a:r>
            <a:endParaRPr sz="2600">
              <a:latin typeface="Monotype Corsiva"/>
              <a:cs typeface="Monotype Corsiva"/>
            </a:endParaRPr>
          </a:p>
          <a:p>
            <a:pPr marL="286385">
              <a:lnSpc>
                <a:spcPts val="2765"/>
              </a:lnSpc>
            </a:pPr>
            <a:r>
              <a:rPr sz="2600" i="1" dirty="0">
                <a:latin typeface="Monotype Corsiva"/>
                <a:cs typeface="Monotype Corsiva"/>
              </a:rPr>
              <a:t>сахаром</a:t>
            </a:r>
            <a:r>
              <a:rPr sz="2600" i="1" spc="-35" dirty="0">
                <a:latin typeface="Monotype Corsiva"/>
                <a:cs typeface="Monotype Corsiva"/>
              </a:rPr>
              <a:t> </a:t>
            </a:r>
            <a:r>
              <a:rPr sz="2600" i="1" dirty="0">
                <a:latin typeface="Monotype Corsiva"/>
                <a:cs typeface="Monotype Corsiva"/>
              </a:rPr>
              <a:t>или</a:t>
            </a:r>
            <a:r>
              <a:rPr sz="2600" i="1" spc="-5" dirty="0">
                <a:latin typeface="Monotype Corsiva"/>
                <a:cs typeface="Monotype Corsiva"/>
              </a:rPr>
              <a:t> </a:t>
            </a:r>
            <a:r>
              <a:rPr sz="2600" i="1" spc="-10" dirty="0">
                <a:latin typeface="Monotype Corsiva"/>
                <a:cs typeface="Monotype Corsiva"/>
              </a:rPr>
              <a:t>маслом.</a:t>
            </a:r>
            <a:endParaRPr sz="2600">
              <a:latin typeface="Monotype Corsiva"/>
              <a:cs typeface="Monotype Corsiva"/>
            </a:endParaRPr>
          </a:p>
        </p:txBody>
      </p:sp>
      <p:pic>
        <p:nvPicPr>
          <p:cNvPr id="3074" name="Picture 2" descr="C:\Users\Компютер 1\Desktop\IMG_20221017_15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7359"/>
            <a:chOff x="0" y="0"/>
            <a:chExt cx="9144000" cy="68173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7" y="0"/>
              <a:ext cx="5774436" cy="37216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02050"/>
              <a:ext cx="5783580" cy="411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5011" y="2052827"/>
              <a:ext cx="5618988" cy="404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9335" y="263647"/>
              <a:ext cx="1938527" cy="1566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54889"/>
            <a:ext cx="3246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Каша</a:t>
            </a:r>
            <a:r>
              <a:rPr sz="3600" spc="-45" dirty="0"/>
              <a:t> </a:t>
            </a:r>
            <a:r>
              <a:rPr sz="3600" spc="-10" dirty="0"/>
              <a:t>«Дружба».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2232" y="1545336"/>
            <a:ext cx="4823460" cy="3977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3444" y="1010719"/>
            <a:ext cx="2563495" cy="4921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Cambria"/>
                <a:cs typeface="Cambria"/>
              </a:rPr>
              <a:t>Требования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к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качеству</a:t>
            </a:r>
            <a:endParaRPr sz="1800">
              <a:latin typeface="Cambria"/>
              <a:cs typeface="Cambria"/>
            </a:endParaRPr>
          </a:p>
          <a:p>
            <a:pPr marL="12700" marR="156210">
              <a:lnSpc>
                <a:spcPct val="91100"/>
              </a:lnSpc>
              <a:spcBef>
                <a:spcPts val="495"/>
              </a:spcBef>
            </a:pPr>
            <a:r>
              <a:rPr sz="1700" i="1" dirty="0">
                <a:latin typeface="Monotype Corsiva"/>
                <a:cs typeface="Monotype Corsiva"/>
              </a:rPr>
              <a:t>Внешний</a:t>
            </a:r>
            <a:r>
              <a:rPr sz="1700" i="1" spc="5" dirty="0">
                <a:latin typeface="Monotype Corsiva"/>
                <a:cs typeface="Monotype Corsiva"/>
              </a:rPr>
              <a:t> </a:t>
            </a:r>
            <a:r>
              <a:rPr sz="1700" i="1" dirty="0">
                <a:latin typeface="Monotype Corsiva"/>
                <a:cs typeface="Monotype Corsiva"/>
              </a:rPr>
              <a:t>вид:</a:t>
            </a:r>
            <a:r>
              <a:rPr sz="1700" i="1" spc="-25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Cambria"/>
                <a:cs typeface="Cambria"/>
              </a:rPr>
              <a:t>зерна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крупы </a:t>
            </a:r>
            <a:r>
              <a:rPr sz="1700" dirty="0">
                <a:latin typeface="Cambria"/>
                <a:cs typeface="Cambria"/>
              </a:rPr>
              <a:t>набухшие,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полностью разваренные,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каша </a:t>
            </a:r>
            <a:r>
              <a:rPr sz="1700" dirty="0">
                <a:latin typeface="Cambria"/>
                <a:cs typeface="Cambria"/>
              </a:rPr>
              <a:t>заправлена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сливочным </a:t>
            </a:r>
            <a:r>
              <a:rPr sz="1700" dirty="0">
                <a:latin typeface="Cambria"/>
                <a:cs typeface="Cambria"/>
              </a:rPr>
              <a:t>маслом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или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сахаром.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80"/>
              </a:lnSpc>
              <a:spcBef>
                <a:spcPts val="315"/>
              </a:spcBef>
            </a:pPr>
            <a:r>
              <a:rPr sz="1700" i="1" dirty="0">
                <a:latin typeface="Monotype Corsiva"/>
                <a:cs typeface="Monotype Corsiva"/>
              </a:rPr>
              <a:t>Цвет:</a:t>
            </a:r>
            <a:r>
              <a:rPr sz="1700" i="1" spc="-40" dirty="0">
                <a:latin typeface="Monotype Corsiva"/>
                <a:cs typeface="Monotype Corsiva"/>
              </a:rPr>
              <a:t> </a:t>
            </a:r>
            <a:r>
              <a:rPr sz="1700" spc="-10" dirty="0">
                <a:latin typeface="Cambria"/>
                <a:cs typeface="Cambria"/>
              </a:rPr>
              <a:t>свойственный</a:t>
            </a:r>
            <a:endParaRPr sz="1700">
              <a:latin typeface="Cambria"/>
              <a:cs typeface="Cambria"/>
            </a:endParaRPr>
          </a:p>
          <a:p>
            <a:pPr marL="12700" marR="139065">
              <a:lnSpc>
                <a:spcPts val="1839"/>
              </a:lnSpc>
              <a:spcBef>
                <a:spcPts val="165"/>
              </a:spcBef>
            </a:pPr>
            <a:r>
              <a:rPr sz="1700" dirty="0">
                <a:latin typeface="Cambria"/>
                <a:cs typeface="Cambria"/>
              </a:rPr>
              <a:t>соответствующему</a:t>
            </a:r>
            <a:r>
              <a:rPr sz="1700" spc="-8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виду </a:t>
            </a:r>
            <a:r>
              <a:rPr sz="1700" spc="-10" dirty="0">
                <a:latin typeface="Cambria"/>
                <a:cs typeface="Cambria"/>
              </a:rPr>
              <a:t>крупы.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80"/>
              </a:lnSpc>
              <a:spcBef>
                <a:spcPts val="285"/>
              </a:spcBef>
            </a:pPr>
            <a:r>
              <a:rPr sz="1700" i="1" dirty="0">
                <a:latin typeface="Monotype Corsiva"/>
                <a:cs typeface="Monotype Corsiva"/>
              </a:rPr>
              <a:t>Консистенция:</a:t>
            </a:r>
            <a:r>
              <a:rPr sz="1700" i="1" spc="-70" dirty="0">
                <a:latin typeface="Monotype Corsiva"/>
                <a:cs typeface="Monotype Corsiva"/>
              </a:rPr>
              <a:t> </a:t>
            </a:r>
            <a:r>
              <a:rPr sz="1700" spc="-10" dirty="0">
                <a:latin typeface="Cambria"/>
                <a:cs typeface="Cambria"/>
              </a:rPr>
              <a:t>однородная,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80"/>
              </a:lnSpc>
            </a:pPr>
            <a:r>
              <a:rPr sz="1700" dirty="0">
                <a:latin typeface="Cambria"/>
                <a:cs typeface="Cambria"/>
              </a:rPr>
              <a:t>вязкая,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зерна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–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мягкие.</a:t>
            </a:r>
            <a:endParaRPr sz="1700">
              <a:latin typeface="Cambria"/>
              <a:cs typeface="Cambria"/>
            </a:endParaRPr>
          </a:p>
          <a:p>
            <a:pPr marL="12700" marR="68580">
              <a:lnSpc>
                <a:spcPct val="92100"/>
              </a:lnSpc>
              <a:spcBef>
                <a:spcPts val="470"/>
              </a:spcBef>
            </a:pPr>
            <a:r>
              <a:rPr sz="1700" i="1" dirty="0">
                <a:latin typeface="Monotype Corsiva"/>
                <a:cs typeface="Monotype Corsiva"/>
              </a:rPr>
              <a:t>Вкус:</a:t>
            </a:r>
            <a:r>
              <a:rPr sz="1700" i="1" spc="-30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Cambria"/>
                <a:cs typeface="Cambria"/>
              </a:rPr>
              <a:t>умеренно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сладкий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и </a:t>
            </a:r>
            <a:r>
              <a:rPr sz="1700" dirty="0">
                <a:latin typeface="Cambria"/>
                <a:cs typeface="Cambria"/>
              </a:rPr>
              <a:t>соленый</a:t>
            </a:r>
            <a:r>
              <a:rPr sz="1700" spc="-3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с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выраженным </a:t>
            </a:r>
            <a:r>
              <a:rPr sz="1700" dirty="0">
                <a:latin typeface="Cambria"/>
                <a:cs typeface="Cambria"/>
              </a:rPr>
              <a:t>вкусом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молока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и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735"/>
              </a:lnSpc>
            </a:pPr>
            <a:r>
              <a:rPr sz="1700" dirty="0">
                <a:latin typeface="Cambria"/>
                <a:cs typeface="Cambria"/>
              </a:rPr>
              <a:t>привкусом</a:t>
            </a:r>
            <a:r>
              <a:rPr sz="1700" spc="-8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сливочного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39"/>
              </a:lnSpc>
            </a:pPr>
            <a:r>
              <a:rPr sz="1700" spc="-10" dirty="0">
                <a:latin typeface="Cambria"/>
                <a:cs typeface="Cambria"/>
              </a:rPr>
              <a:t>масла.</a:t>
            </a:r>
            <a:endParaRPr sz="1700">
              <a:latin typeface="Cambria"/>
              <a:cs typeface="Cambria"/>
            </a:endParaRPr>
          </a:p>
          <a:p>
            <a:pPr marL="12700" marR="193040">
              <a:lnSpc>
                <a:spcPts val="1920"/>
              </a:lnSpc>
              <a:spcBef>
                <a:spcPts val="480"/>
              </a:spcBef>
            </a:pPr>
            <a:r>
              <a:rPr sz="1700" i="1" dirty="0">
                <a:latin typeface="Monotype Corsiva"/>
                <a:cs typeface="Monotype Corsiva"/>
              </a:rPr>
              <a:t>Запах:</a:t>
            </a:r>
            <a:r>
              <a:rPr sz="1700" i="1" spc="-40" dirty="0">
                <a:latin typeface="Monotype Corsiva"/>
                <a:cs typeface="Monotype Corsiva"/>
              </a:rPr>
              <a:t> </a:t>
            </a:r>
            <a:r>
              <a:rPr sz="1700" spc="-10" dirty="0">
                <a:latin typeface="Cambria"/>
                <a:cs typeface="Cambria"/>
              </a:rPr>
              <a:t>соответствующей </a:t>
            </a:r>
            <a:r>
              <a:rPr sz="1700" dirty="0">
                <a:latin typeface="Cambria"/>
                <a:cs typeface="Cambria"/>
              </a:rPr>
              <a:t>каши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в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сочетании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с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789"/>
              </a:lnSpc>
            </a:pPr>
            <a:r>
              <a:rPr sz="1700" dirty="0">
                <a:latin typeface="Cambria"/>
                <a:cs typeface="Cambria"/>
              </a:rPr>
              <a:t>молоком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и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маслом.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670382"/>
            <a:ext cx="1282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Какао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583182"/>
            <a:ext cx="1684020" cy="40805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0"/>
              </a:spcBef>
            </a:pPr>
            <a:r>
              <a:rPr sz="1800" i="1" dirty="0">
                <a:latin typeface="Monotype Corsiva"/>
                <a:cs typeface="Monotype Corsiva"/>
              </a:rPr>
              <a:t>Какао</a:t>
            </a:r>
            <a:r>
              <a:rPr sz="1800" i="1" spc="-45" dirty="0">
                <a:latin typeface="Monotype Corsiva"/>
                <a:cs typeface="Monotype Corsiva"/>
              </a:rPr>
              <a:t> </a:t>
            </a:r>
            <a:r>
              <a:rPr sz="1800" i="1" dirty="0">
                <a:latin typeface="Monotype Corsiva"/>
                <a:cs typeface="Monotype Corsiva"/>
              </a:rPr>
              <a:t>кладут</a:t>
            </a:r>
            <a:r>
              <a:rPr sz="1800" i="1" spc="-10" dirty="0">
                <a:latin typeface="Monotype Corsiva"/>
                <a:cs typeface="Monotype Corsiva"/>
              </a:rPr>
              <a:t> </a:t>
            </a:r>
            <a:r>
              <a:rPr sz="1800" i="1" spc="-50" dirty="0">
                <a:latin typeface="Monotype Corsiva"/>
                <a:cs typeface="Monotype Corsiva"/>
              </a:rPr>
              <a:t>в </a:t>
            </a:r>
            <a:r>
              <a:rPr sz="1800" i="1" dirty="0">
                <a:latin typeface="Monotype Corsiva"/>
                <a:cs typeface="Monotype Corsiva"/>
              </a:rPr>
              <a:t>посуду,</a:t>
            </a:r>
            <a:r>
              <a:rPr sz="1800" i="1" spc="-20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смешивают </a:t>
            </a:r>
            <a:r>
              <a:rPr sz="1800" i="1" dirty="0">
                <a:latin typeface="Monotype Corsiva"/>
                <a:cs typeface="Monotype Corsiva"/>
              </a:rPr>
              <a:t>с</a:t>
            </a:r>
            <a:r>
              <a:rPr sz="1800" i="1" spc="-25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сахаром,</a:t>
            </a:r>
            <a:endParaRPr sz="1800">
              <a:latin typeface="Monotype Corsiva"/>
              <a:cs typeface="Monotype Corsiva"/>
            </a:endParaRPr>
          </a:p>
          <a:p>
            <a:pPr marL="12700" marR="697230">
              <a:lnSpc>
                <a:spcPct val="90000"/>
              </a:lnSpc>
            </a:pPr>
            <a:r>
              <a:rPr sz="1800" i="1" spc="-10" dirty="0">
                <a:latin typeface="Monotype Corsiva"/>
                <a:cs typeface="Monotype Corsiva"/>
              </a:rPr>
              <a:t>добавляют небольшое количество </a:t>
            </a:r>
            <a:r>
              <a:rPr sz="1800" i="1" dirty="0">
                <a:latin typeface="Monotype Corsiva"/>
                <a:cs typeface="Monotype Corsiva"/>
              </a:rPr>
              <a:t>кипятка</a:t>
            </a:r>
            <a:r>
              <a:rPr sz="1800" i="1" spc="-60" dirty="0">
                <a:latin typeface="Monotype Corsiva"/>
                <a:cs typeface="Monotype Corsiva"/>
              </a:rPr>
              <a:t> </a:t>
            </a:r>
            <a:r>
              <a:rPr sz="1800" i="1" spc="-50" dirty="0">
                <a:latin typeface="Monotype Corsiva"/>
                <a:cs typeface="Monotype Corsiva"/>
              </a:rPr>
              <a:t>и</a:t>
            </a:r>
            <a:endParaRPr sz="1800">
              <a:latin typeface="Monotype Corsiva"/>
              <a:cs typeface="Monotype Corsiva"/>
            </a:endParaRPr>
          </a:p>
          <a:p>
            <a:pPr marL="12700">
              <a:lnSpc>
                <a:spcPts val="1835"/>
              </a:lnSpc>
            </a:pPr>
            <a:r>
              <a:rPr sz="1800" i="1" dirty="0">
                <a:latin typeface="Monotype Corsiva"/>
                <a:cs typeface="Monotype Corsiva"/>
              </a:rPr>
              <a:t>растирают</a:t>
            </a:r>
            <a:r>
              <a:rPr sz="1800" i="1" spc="-40" dirty="0">
                <a:latin typeface="Monotype Corsiva"/>
                <a:cs typeface="Monotype Corsiva"/>
              </a:rPr>
              <a:t> </a:t>
            </a:r>
            <a:r>
              <a:rPr sz="1800" i="1" spc="-25" dirty="0">
                <a:latin typeface="Monotype Corsiva"/>
                <a:cs typeface="Monotype Corsiva"/>
              </a:rPr>
              <a:t>до</a:t>
            </a:r>
            <a:endParaRPr sz="1800">
              <a:latin typeface="Monotype Corsiva"/>
              <a:cs typeface="Monotype Corsiva"/>
            </a:endParaRPr>
          </a:p>
          <a:p>
            <a:pPr marL="12700">
              <a:lnSpc>
                <a:spcPts val="1945"/>
              </a:lnSpc>
            </a:pPr>
            <a:r>
              <a:rPr sz="1800" i="1" dirty="0">
                <a:latin typeface="Monotype Corsiva"/>
                <a:cs typeface="Monotype Corsiva"/>
              </a:rPr>
              <a:t>однородной</a:t>
            </a:r>
            <a:r>
              <a:rPr sz="1800" i="1" spc="10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массы.</a:t>
            </a:r>
            <a:endParaRPr sz="1800">
              <a:latin typeface="Monotype Corsiva"/>
              <a:cs typeface="Monotype Corsiva"/>
            </a:endParaRPr>
          </a:p>
          <a:p>
            <a:pPr marL="12700" marR="246379">
              <a:lnSpc>
                <a:spcPts val="1939"/>
              </a:lnSpc>
              <a:spcBef>
                <a:spcPts val="140"/>
              </a:spcBef>
            </a:pPr>
            <a:r>
              <a:rPr sz="1800" i="1" dirty="0">
                <a:latin typeface="Monotype Corsiva"/>
                <a:cs typeface="Monotype Corsiva"/>
              </a:rPr>
              <a:t>Затем</a:t>
            </a:r>
            <a:r>
              <a:rPr sz="1800" i="1" spc="-50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вливают </a:t>
            </a:r>
            <a:r>
              <a:rPr sz="1800" i="1" dirty="0">
                <a:latin typeface="Monotype Corsiva"/>
                <a:cs typeface="Monotype Corsiva"/>
              </a:rPr>
              <a:t>при</a:t>
            </a:r>
            <a:r>
              <a:rPr sz="1800" i="1" spc="-25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постоянном</a:t>
            </a:r>
            <a:endParaRPr sz="1800">
              <a:latin typeface="Monotype Corsiva"/>
              <a:cs typeface="Monotype Corsiva"/>
            </a:endParaRPr>
          </a:p>
          <a:p>
            <a:pPr marL="12700">
              <a:lnSpc>
                <a:spcPts val="2050"/>
              </a:lnSpc>
              <a:spcBef>
                <a:spcPts val="365"/>
              </a:spcBef>
            </a:pPr>
            <a:r>
              <a:rPr sz="1800" i="1" spc="-10" dirty="0">
                <a:latin typeface="Monotype Corsiva"/>
                <a:cs typeface="Monotype Corsiva"/>
              </a:rPr>
              <a:t>помешивании</a:t>
            </a:r>
            <a:endParaRPr sz="1800">
              <a:latin typeface="Monotype Corsiva"/>
              <a:cs typeface="Monotype Corsiva"/>
            </a:endParaRPr>
          </a:p>
          <a:p>
            <a:pPr marL="12700" marR="10795" algn="just">
              <a:lnSpc>
                <a:spcPts val="1939"/>
              </a:lnSpc>
              <a:spcBef>
                <a:spcPts val="140"/>
              </a:spcBef>
            </a:pPr>
            <a:r>
              <a:rPr sz="1800" i="1" dirty="0">
                <a:latin typeface="Monotype Corsiva"/>
                <a:cs typeface="Monotype Corsiva"/>
              </a:rPr>
              <a:t>кипяченное</a:t>
            </a:r>
            <a:r>
              <a:rPr sz="1800" i="1" spc="-25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горячее </a:t>
            </a:r>
            <a:r>
              <a:rPr sz="1800" i="1" dirty="0">
                <a:latin typeface="Monotype Corsiva"/>
                <a:cs typeface="Monotype Corsiva"/>
              </a:rPr>
              <a:t>молоко,</a:t>
            </a:r>
            <a:r>
              <a:rPr sz="1800" i="1" spc="-25" dirty="0">
                <a:latin typeface="Monotype Corsiva"/>
                <a:cs typeface="Monotype Corsiva"/>
              </a:rPr>
              <a:t> </a:t>
            </a:r>
            <a:r>
              <a:rPr sz="1800" i="1" spc="-10" dirty="0">
                <a:latin typeface="Monotype Corsiva"/>
                <a:cs typeface="Monotype Corsiva"/>
              </a:rPr>
              <a:t>остальной </a:t>
            </a:r>
            <a:r>
              <a:rPr sz="1800" i="1" dirty="0">
                <a:latin typeface="Monotype Corsiva"/>
                <a:cs typeface="Monotype Corsiva"/>
              </a:rPr>
              <a:t>кипяток</a:t>
            </a:r>
            <a:r>
              <a:rPr sz="1800" i="1" spc="-30" dirty="0">
                <a:latin typeface="Monotype Corsiva"/>
                <a:cs typeface="Monotype Corsiva"/>
              </a:rPr>
              <a:t> </a:t>
            </a:r>
            <a:r>
              <a:rPr sz="1800" i="1" dirty="0">
                <a:latin typeface="Monotype Corsiva"/>
                <a:cs typeface="Monotype Corsiva"/>
              </a:rPr>
              <a:t>и </a:t>
            </a:r>
            <a:r>
              <a:rPr sz="1800" i="1" spc="-10" dirty="0">
                <a:latin typeface="Monotype Corsiva"/>
                <a:cs typeface="Monotype Corsiva"/>
              </a:rPr>
              <a:t>доводят </a:t>
            </a:r>
            <a:r>
              <a:rPr sz="1800" i="1" dirty="0">
                <a:latin typeface="Monotype Corsiva"/>
                <a:cs typeface="Monotype Corsiva"/>
              </a:rPr>
              <a:t>до </a:t>
            </a:r>
            <a:r>
              <a:rPr sz="1800" i="1" spc="-10" dirty="0">
                <a:latin typeface="Monotype Corsiva"/>
                <a:cs typeface="Monotype Corsiva"/>
              </a:rPr>
              <a:t>кипения.</a:t>
            </a:r>
            <a:endParaRPr sz="1800">
              <a:latin typeface="Monotype Corsiva"/>
              <a:cs typeface="Monotype Corsiva"/>
            </a:endParaRPr>
          </a:p>
        </p:txBody>
      </p:sp>
      <p:pic>
        <p:nvPicPr>
          <p:cNvPr id="4098" name="Picture 2" descr="C:\Users\Компютер 1\Desktop\IMG-26272256eb726520e8d4dab8f3c3b70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57200"/>
            <a:ext cx="41910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578686"/>
            <a:ext cx="1449705" cy="3181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Monotype Corsiva"/>
                <a:cs typeface="Monotype Corsiva"/>
              </a:rPr>
              <a:t>В</a:t>
            </a:r>
            <a:r>
              <a:rPr sz="3200" i="1" spc="-15" dirty="0">
                <a:latin typeface="Monotype Corsiva"/>
                <a:cs typeface="Monotype Corsiva"/>
              </a:rPr>
              <a:t> </a:t>
            </a:r>
            <a:r>
              <a:rPr sz="3200" i="1" spc="-10" dirty="0">
                <a:latin typeface="Monotype Corsiva"/>
                <a:cs typeface="Monotype Corsiva"/>
              </a:rPr>
              <a:t>состав завтрака </a:t>
            </a:r>
            <a:r>
              <a:rPr sz="3200" i="1" dirty="0">
                <a:latin typeface="Monotype Corsiva"/>
                <a:cs typeface="Monotype Corsiva"/>
              </a:rPr>
              <a:t>входит</a:t>
            </a:r>
            <a:r>
              <a:rPr sz="3200" i="1" spc="-50" dirty="0">
                <a:latin typeface="Monotype Corsiva"/>
                <a:cs typeface="Monotype Corsiva"/>
              </a:rPr>
              <a:t> :</a:t>
            </a:r>
            <a:endParaRPr sz="3200">
              <a:latin typeface="Monotype Corsiva"/>
              <a:cs typeface="Monotype Corsiva"/>
            </a:endParaRPr>
          </a:p>
          <a:p>
            <a:pPr marL="12700" marR="692150">
              <a:lnSpc>
                <a:spcPct val="115599"/>
              </a:lnSpc>
              <a:spcBef>
                <a:spcPts val="5"/>
              </a:spcBef>
            </a:pPr>
            <a:r>
              <a:rPr sz="3200" i="1" spc="-20" dirty="0">
                <a:latin typeface="Monotype Corsiva"/>
                <a:cs typeface="Monotype Corsiva"/>
              </a:rPr>
              <a:t>сыр, </a:t>
            </a:r>
            <a:r>
              <a:rPr sz="3200" i="1" spc="-10" dirty="0">
                <a:latin typeface="Monotype Corsiva"/>
                <a:cs typeface="Monotype Corsiva"/>
              </a:rPr>
              <a:t>хлеб,</a:t>
            </a:r>
            <a:endParaRPr sz="3200">
              <a:latin typeface="Monotype Corsiva"/>
              <a:cs typeface="Monotype Corsiv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i="1" spc="-10" dirty="0">
                <a:latin typeface="Monotype Corsiva"/>
                <a:cs typeface="Monotype Corsiva"/>
              </a:rPr>
              <a:t>яблоко.</a:t>
            </a:r>
            <a:endParaRPr sz="3200">
              <a:latin typeface="Monotype Corsiva"/>
              <a:cs typeface="Monotype Corsiva"/>
            </a:endParaRPr>
          </a:p>
        </p:txBody>
      </p:sp>
      <p:pic>
        <p:nvPicPr>
          <p:cNvPr id="5122" name="Picture 2" descr="C:\Users\Компютер 1\Desktop\IMG-e1b2c6594ebeca769ae9cb8609371f2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35000"/>
            <a:ext cx="3924300" cy="523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Школьный завтрак</vt:lpstr>
      <vt:lpstr>ЗДОРОВОЕ ПИТАНИЕ – ЗАЛОГ ХОРОШЕЙ УСПЕВАЕМОСТИ!</vt:lpstr>
      <vt:lpstr>Слайд 4</vt:lpstr>
      <vt:lpstr>Каша «Дружба»</vt:lpstr>
      <vt:lpstr>Слайд 6</vt:lpstr>
      <vt:lpstr>Каша «Дружба».</vt:lpstr>
      <vt:lpstr>Какао</vt:lpstr>
      <vt:lpstr>Слайд 9</vt:lpstr>
      <vt:lpstr>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Компютер 1</dc:creator>
  <cp:lastModifiedBy>Компютер 1</cp:lastModifiedBy>
  <cp:revision>1</cp:revision>
  <dcterms:created xsi:type="dcterms:W3CDTF">2022-10-18T06:39:33Z</dcterms:created>
  <dcterms:modified xsi:type="dcterms:W3CDTF">2022-10-18T06:42:00Z</dcterms:modified>
</cp:coreProperties>
</file>